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Inter" panose="020B0502030000000004" pitchFamily="34" charset="0"/>
      <p:regular r:id="rId11"/>
      <p:bold r:id="rId12"/>
      <p:italic r:id="rId13"/>
      <p:boldItalic r:id="rId14"/>
    </p:embeddedFont>
    <p:embeddedFont>
      <p:font typeface="Inter Medium" panose="020B0502030000000004" pitchFamily="34" charset="0"/>
      <p:regular r:id="rId15"/>
      <p:bold r:id="rId16"/>
      <p: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156" d="100"/>
          <a:sy n="156" d="100"/>
        </p:scale>
        <p:origin x="36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b95c9e1201_0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b95c9e1201_0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b95c9e120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b95c9e1201_0_3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b9c3b0302b_3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b9c3b0302b_3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b9c3b0302b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b9c3b0302b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b9c3b0302b_3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b9c3b0302b_3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b9c3b0302b_3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b9c3b0302b_3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b95c9e1201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b95c9e1201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400" y="-3300"/>
            <a:ext cx="9220425" cy="518425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5" y="1600450"/>
            <a:ext cx="31257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450" y="987025"/>
            <a:ext cx="1354650" cy="29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0D2D42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6895" y="-19960"/>
            <a:ext cx="6726276" cy="51929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31223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/>
          </p:nvPr>
        </p:nvSpPr>
        <p:spPr>
          <a:xfrm>
            <a:off x="457200" y="11550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Inter Medium"/>
              <a:buNone/>
              <a:defRPr sz="1800" b="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pic>
        <p:nvPicPr>
          <p:cNvPr id="18" name="Google Shape;18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448" y="4727448"/>
            <a:ext cx="205740" cy="251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bg>
      <p:bgPr>
        <a:solidFill>
          <a:srgbClr val="0D2D42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 flipH="1">
            <a:off x="3293376" y="2049950"/>
            <a:ext cx="2559900" cy="2264700"/>
          </a:xfrm>
          <a:prstGeom prst="snip1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21" name="Google Shape;21;p4"/>
          <p:cNvSpPr/>
          <p:nvPr/>
        </p:nvSpPr>
        <p:spPr>
          <a:xfrm flipH="1">
            <a:off x="6130327" y="2049950"/>
            <a:ext cx="2559900" cy="2264700"/>
          </a:xfrm>
          <a:prstGeom prst="snip1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22" name="Google Shape;22;p4"/>
          <p:cNvSpPr/>
          <p:nvPr/>
        </p:nvSpPr>
        <p:spPr>
          <a:xfrm flipH="1">
            <a:off x="456425" y="2049950"/>
            <a:ext cx="2559900" cy="2264700"/>
          </a:xfrm>
          <a:prstGeom prst="snip1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78823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title" idx="2"/>
          </p:nvPr>
        </p:nvSpPr>
        <p:spPr>
          <a:xfrm>
            <a:off x="304800" y="11550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Medium"/>
              <a:buNone/>
              <a:defRPr sz="1800" b="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title" idx="3"/>
          </p:nvPr>
        </p:nvSpPr>
        <p:spPr>
          <a:xfrm>
            <a:off x="667025" y="2390543"/>
            <a:ext cx="1986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E15420"/>
              </a:buClr>
              <a:buSzPts val="1800"/>
              <a:buNone/>
              <a:defRPr sz="1800">
                <a:solidFill>
                  <a:srgbClr val="E1542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title" idx="4"/>
          </p:nvPr>
        </p:nvSpPr>
        <p:spPr>
          <a:xfrm>
            <a:off x="667025" y="3412075"/>
            <a:ext cx="1986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 sz="1200" b="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 idx="5"/>
          </p:nvPr>
        </p:nvSpPr>
        <p:spPr>
          <a:xfrm>
            <a:off x="3598175" y="2390543"/>
            <a:ext cx="1986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E15420"/>
              </a:buClr>
              <a:buSzPts val="1800"/>
              <a:buNone/>
              <a:defRPr sz="1800">
                <a:solidFill>
                  <a:srgbClr val="E1542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title" idx="6"/>
          </p:nvPr>
        </p:nvSpPr>
        <p:spPr>
          <a:xfrm>
            <a:off x="3598175" y="3412075"/>
            <a:ext cx="1986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 sz="1200" b="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title" idx="7"/>
          </p:nvPr>
        </p:nvSpPr>
        <p:spPr>
          <a:xfrm>
            <a:off x="6435125" y="2390543"/>
            <a:ext cx="1986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E15420"/>
              </a:buClr>
              <a:buSzPts val="1800"/>
              <a:buNone/>
              <a:defRPr sz="1800">
                <a:solidFill>
                  <a:srgbClr val="E1542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title" idx="8"/>
          </p:nvPr>
        </p:nvSpPr>
        <p:spPr>
          <a:xfrm>
            <a:off x="6435125" y="3412075"/>
            <a:ext cx="1986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 sz="1200" b="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pic>
        <p:nvPicPr>
          <p:cNvPr id="31" name="Google Shape;31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9937" y="4723363"/>
            <a:ext cx="205740" cy="251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 2">
  <p:cSld name="SECTION_HEADER_1_2">
    <p:bg>
      <p:bgPr>
        <a:solidFill>
          <a:srgbClr val="0D2D42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/>
          <p:nvPr/>
        </p:nvSpPr>
        <p:spPr>
          <a:xfrm flipH="1">
            <a:off x="388100" y="2124456"/>
            <a:ext cx="1554600" cy="2133300"/>
          </a:xfrm>
          <a:prstGeom prst="snip1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278823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title" idx="2"/>
          </p:nvPr>
        </p:nvSpPr>
        <p:spPr>
          <a:xfrm>
            <a:off x="304800" y="11550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Medium"/>
              <a:buNone/>
              <a:defRPr sz="1800" b="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title" idx="3"/>
          </p:nvPr>
        </p:nvSpPr>
        <p:spPr>
          <a:xfrm>
            <a:off x="485002" y="2695350"/>
            <a:ext cx="1360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E15420"/>
              </a:buClr>
              <a:buSzPts val="1200"/>
              <a:buNone/>
              <a:defRPr sz="1200">
                <a:solidFill>
                  <a:srgbClr val="E1542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37" name="Google Shape;37;p5"/>
          <p:cNvSpPr/>
          <p:nvPr/>
        </p:nvSpPr>
        <p:spPr>
          <a:xfrm flipH="1">
            <a:off x="2083944" y="2124456"/>
            <a:ext cx="1554600" cy="2133300"/>
          </a:xfrm>
          <a:prstGeom prst="snip1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8" name="Google Shape;38;p5"/>
          <p:cNvSpPr txBox="1">
            <a:spLocks noGrp="1"/>
          </p:cNvSpPr>
          <p:nvPr>
            <p:ph type="title" idx="4"/>
          </p:nvPr>
        </p:nvSpPr>
        <p:spPr>
          <a:xfrm>
            <a:off x="2180846" y="2695350"/>
            <a:ext cx="1360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E15420"/>
              </a:buClr>
              <a:buSzPts val="1200"/>
              <a:buNone/>
              <a:defRPr sz="1200">
                <a:solidFill>
                  <a:srgbClr val="E1542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/>
          <p:nvPr/>
        </p:nvSpPr>
        <p:spPr>
          <a:xfrm flipH="1">
            <a:off x="3779788" y="2124456"/>
            <a:ext cx="1554600" cy="2133300"/>
          </a:xfrm>
          <a:prstGeom prst="snip1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0" name="Google Shape;40;p5"/>
          <p:cNvSpPr txBox="1">
            <a:spLocks noGrp="1"/>
          </p:cNvSpPr>
          <p:nvPr>
            <p:ph type="title" idx="5"/>
          </p:nvPr>
        </p:nvSpPr>
        <p:spPr>
          <a:xfrm>
            <a:off x="3876689" y="2695350"/>
            <a:ext cx="1360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E15420"/>
              </a:buClr>
              <a:buSzPts val="1200"/>
              <a:buNone/>
              <a:defRPr sz="1200">
                <a:solidFill>
                  <a:srgbClr val="E1542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41" name="Google Shape;41;p5"/>
          <p:cNvSpPr/>
          <p:nvPr/>
        </p:nvSpPr>
        <p:spPr>
          <a:xfrm flipH="1">
            <a:off x="5475631" y="2124456"/>
            <a:ext cx="1554600" cy="2133300"/>
          </a:xfrm>
          <a:prstGeom prst="snip1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2" name="Google Shape;42;p5"/>
          <p:cNvSpPr txBox="1">
            <a:spLocks noGrp="1"/>
          </p:cNvSpPr>
          <p:nvPr>
            <p:ph type="title" idx="6"/>
          </p:nvPr>
        </p:nvSpPr>
        <p:spPr>
          <a:xfrm>
            <a:off x="5601020" y="2695350"/>
            <a:ext cx="1360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E15420"/>
              </a:buClr>
              <a:buSzPts val="1200"/>
              <a:buNone/>
              <a:defRPr sz="1200">
                <a:solidFill>
                  <a:srgbClr val="E1542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43" name="Google Shape;43;p5"/>
          <p:cNvSpPr/>
          <p:nvPr/>
        </p:nvSpPr>
        <p:spPr>
          <a:xfrm flipH="1">
            <a:off x="7171475" y="2124456"/>
            <a:ext cx="1554600" cy="2133300"/>
          </a:xfrm>
          <a:prstGeom prst="snip1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4" name="Google Shape;44;p5"/>
          <p:cNvSpPr txBox="1">
            <a:spLocks noGrp="1"/>
          </p:cNvSpPr>
          <p:nvPr>
            <p:ph type="title" idx="7"/>
          </p:nvPr>
        </p:nvSpPr>
        <p:spPr>
          <a:xfrm>
            <a:off x="7268376" y="2695350"/>
            <a:ext cx="1360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E15420"/>
              </a:buClr>
              <a:buSzPts val="1200"/>
              <a:buNone/>
              <a:defRPr sz="1200">
                <a:solidFill>
                  <a:srgbClr val="E1542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pic>
        <p:nvPicPr>
          <p:cNvPr id="45" name="Google Shape;45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9937" y="4723363"/>
            <a:ext cx="205740" cy="251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 2 1">
  <p:cSld name="SECTION_HEADER_1_2_1">
    <p:bg>
      <p:bgPr>
        <a:solidFill>
          <a:schemeClr val="lt1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/>
          <p:nvPr/>
        </p:nvSpPr>
        <p:spPr>
          <a:xfrm flipH="1">
            <a:off x="453725" y="2126150"/>
            <a:ext cx="1865400" cy="2264700"/>
          </a:xfrm>
          <a:prstGeom prst="snip1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8" name="Google Shape;48;p6"/>
          <p:cNvSpPr/>
          <p:nvPr/>
        </p:nvSpPr>
        <p:spPr>
          <a:xfrm flipH="1">
            <a:off x="2577423" y="2126150"/>
            <a:ext cx="1865400" cy="2264700"/>
          </a:xfrm>
          <a:prstGeom prst="snip1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9" name="Google Shape;49;p6"/>
          <p:cNvSpPr/>
          <p:nvPr/>
        </p:nvSpPr>
        <p:spPr>
          <a:xfrm flipH="1">
            <a:off x="4701121" y="2126150"/>
            <a:ext cx="1865400" cy="2264700"/>
          </a:xfrm>
          <a:prstGeom prst="snip1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50" name="Google Shape;50;p6"/>
          <p:cNvSpPr/>
          <p:nvPr/>
        </p:nvSpPr>
        <p:spPr>
          <a:xfrm flipH="1">
            <a:off x="6824820" y="2126150"/>
            <a:ext cx="1865400" cy="2264700"/>
          </a:xfrm>
          <a:prstGeom prst="snip1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3741" y="4715741"/>
            <a:ext cx="2381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6"/>
          <p:cNvSpPr txBox="1">
            <a:spLocks noGrp="1"/>
          </p:cNvSpPr>
          <p:nvPr>
            <p:ph type="title"/>
          </p:nvPr>
        </p:nvSpPr>
        <p:spPr>
          <a:xfrm>
            <a:off x="278823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800"/>
              <a:buNone/>
              <a:defRPr>
                <a:solidFill>
                  <a:srgbClr val="0D2D4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title" idx="2"/>
          </p:nvPr>
        </p:nvSpPr>
        <p:spPr>
          <a:xfrm>
            <a:off x="304800" y="11550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1800"/>
              <a:buFont typeface="Inter Medium"/>
              <a:buNone/>
              <a:defRPr sz="18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title" idx="3"/>
          </p:nvPr>
        </p:nvSpPr>
        <p:spPr>
          <a:xfrm>
            <a:off x="614675" y="2466750"/>
            <a:ext cx="1546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E15420"/>
              </a:buClr>
              <a:buSzPts val="1800"/>
              <a:buNone/>
              <a:defRPr sz="1800">
                <a:solidFill>
                  <a:srgbClr val="E1542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55" name="Google Shape;55;p6"/>
          <p:cNvSpPr txBox="1">
            <a:spLocks noGrp="1"/>
          </p:cNvSpPr>
          <p:nvPr>
            <p:ph type="title" idx="4"/>
          </p:nvPr>
        </p:nvSpPr>
        <p:spPr>
          <a:xfrm>
            <a:off x="614675" y="3488276"/>
            <a:ext cx="1546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 sz="1200" b="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56" name="Google Shape;56;p6"/>
          <p:cNvSpPr txBox="1">
            <a:spLocks noGrp="1"/>
          </p:cNvSpPr>
          <p:nvPr>
            <p:ph type="title" idx="5"/>
          </p:nvPr>
        </p:nvSpPr>
        <p:spPr>
          <a:xfrm>
            <a:off x="2733584" y="2466750"/>
            <a:ext cx="1546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E15420"/>
              </a:buClr>
              <a:buSzPts val="1800"/>
              <a:buNone/>
              <a:defRPr sz="1800">
                <a:solidFill>
                  <a:srgbClr val="E1542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57" name="Google Shape;57;p6"/>
          <p:cNvSpPr txBox="1">
            <a:spLocks noGrp="1"/>
          </p:cNvSpPr>
          <p:nvPr>
            <p:ph type="title" idx="6"/>
          </p:nvPr>
        </p:nvSpPr>
        <p:spPr>
          <a:xfrm>
            <a:off x="2733584" y="3488276"/>
            <a:ext cx="1546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 sz="1200" b="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title" idx="7"/>
          </p:nvPr>
        </p:nvSpPr>
        <p:spPr>
          <a:xfrm>
            <a:off x="4859395" y="2466750"/>
            <a:ext cx="1546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E15420"/>
              </a:buClr>
              <a:buSzPts val="1800"/>
              <a:buNone/>
              <a:defRPr sz="1800">
                <a:solidFill>
                  <a:srgbClr val="E1542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59" name="Google Shape;59;p6"/>
          <p:cNvSpPr txBox="1">
            <a:spLocks noGrp="1"/>
          </p:cNvSpPr>
          <p:nvPr>
            <p:ph type="title" idx="8"/>
          </p:nvPr>
        </p:nvSpPr>
        <p:spPr>
          <a:xfrm>
            <a:off x="4859395" y="3488276"/>
            <a:ext cx="1546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 sz="1200" b="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60" name="Google Shape;60;p6"/>
          <p:cNvSpPr txBox="1">
            <a:spLocks noGrp="1"/>
          </p:cNvSpPr>
          <p:nvPr>
            <p:ph type="title" idx="9"/>
          </p:nvPr>
        </p:nvSpPr>
        <p:spPr>
          <a:xfrm>
            <a:off x="6985770" y="2466750"/>
            <a:ext cx="1546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E15420"/>
              </a:buClr>
              <a:buSzPts val="1800"/>
              <a:buNone/>
              <a:defRPr sz="1800">
                <a:solidFill>
                  <a:srgbClr val="E1542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title" idx="13"/>
          </p:nvPr>
        </p:nvSpPr>
        <p:spPr>
          <a:xfrm>
            <a:off x="6985770" y="3488276"/>
            <a:ext cx="1546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 sz="1200" b="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pic>
        <p:nvPicPr>
          <p:cNvPr id="62" name="Google Shape;62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448" y="4727448"/>
            <a:ext cx="205740" cy="251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 2 1 1">
  <p:cSld name="SECTION_HEADER_1_2_1_1">
    <p:bg>
      <p:bgPr>
        <a:solidFill>
          <a:srgbClr val="0D2D42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"/>
          <p:cNvSpPr/>
          <p:nvPr/>
        </p:nvSpPr>
        <p:spPr>
          <a:xfrm flipH="1">
            <a:off x="453725" y="2126150"/>
            <a:ext cx="1865400" cy="2264700"/>
          </a:xfrm>
          <a:prstGeom prst="snip1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65" name="Google Shape;65;p7"/>
          <p:cNvSpPr/>
          <p:nvPr/>
        </p:nvSpPr>
        <p:spPr>
          <a:xfrm flipH="1">
            <a:off x="2577423" y="2126150"/>
            <a:ext cx="1865400" cy="2264700"/>
          </a:xfrm>
          <a:prstGeom prst="snip1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66" name="Google Shape;66;p7"/>
          <p:cNvSpPr/>
          <p:nvPr/>
        </p:nvSpPr>
        <p:spPr>
          <a:xfrm flipH="1">
            <a:off x="4701121" y="2126150"/>
            <a:ext cx="1865400" cy="2264700"/>
          </a:xfrm>
          <a:prstGeom prst="snip1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67" name="Google Shape;67;p7"/>
          <p:cNvSpPr/>
          <p:nvPr/>
        </p:nvSpPr>
        <p:spPr>
          <a:xfrm flipH="1">
            <a:off x="6824820" y="2126150"/>
            <a:ext cx="1865400" cy="2264700"/>
          </a:xfrm>
          <a:prstGeom prst="snip1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68" name="Google Shape;68;p7"/>
          <p:cNvSpPr txBox="1">
            <a:spLocks noGrp="1"/>
          </p:cNvSpPr>
          <p:nvPr>
            <p:ph type="title"/>
          </p:nvPr>
        </p:nvSpPr>
        <p:spPr>
          <a:xfrm>
            <a:off x="278823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7"/>
          <p:cNvSpPr txBox="1">
            <a:spLocks noGrp="1"/>
          </p:cNvSpPr>
          <p:nvPr>
            <p:ph type="title" idx="2"/>
          </p:nvPr>
        </p:nvSpPr>
        <p:spPr>
          <a:xfrm>
            <a:off x="304800" y="11550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Medium"/>
              <a:buNone/>
              <a:defRPr sz="1800" b="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900"/>
              <a:buFont typeface="Inter Medium"/>
              <a:buNone/>
              <a:defRPr sz="2900" b="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70" name="Google Shape;70;p7"/>
          <p:cNvSpPr txBox="1">
            <a:spLocks noGrp="1"/>
          </p:cNvSpPr>
          <p:nvPr>
            <p:ph type="title" idx="3"/>
          </p:nvPr>
        </p:nvSpPr>
        <p:spPr>
          <a:xfrm>
            <a:off x="614675" y="2466750"/>
            <a:ext cx="1546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E15420"/>
              </a:buClr>
              <a:buSzPts val="1800"/>
              <a:buNone/>
              <a:defRPr sz="1800">
                <a:solidFill>
                  <a:srgbClr val="E1542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71" name="Google Shape;71;p7"/>
          <p:cNvSpPr txBox="1">
            <a:spLocks noGrp="1"/>
          </p:cNvSpPr>
          <p:nvPr>
            <p:ph type="title" idx="4"/>
          </p:nvPr>
        </p:nvSpPr>
        <p:spPr>
          <a:xfrm>
            <a:off x="614675" y="3488276"/>
            <a:ext cx="1546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 sz="1200" b="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72" name="Google Shape;72;p7"/>
          <p:cNvSpPr txBox="1">
            <a:spLocks noGrp="1"/>
          </p:cNvSpPr>
          <p:nvPr>
            <p:ph type="title" idx="5"/>
          </p:nvPr>
        </p:nvSpPr>
        <p:spPr>
          <a:xfrm>
            <a:off x="2733584" y="2466750"/>
            <a:ext cx="1546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E15420"/>
              </a:buClr>
              <a:buSzPts val="1800"/>
              <a:buNone/>
              <a:defRPr sz="1800">
                <a:solidFill>
                  <a:srgbClr val="E1542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73" name="Google Shape;73;p7"/>
          <p:cNvSpPr txBox="1">
            <a:spLocks noGrp="1"/>
          </p:cNvSpPr>
          <p:nvPr>
            <p:ph type="title" idx="6"/>
          </p:nvPr>
        </p:nvSpPr>
        <p:spPr>
          <a:xfrm>
            <a:off x="2733584" y="3488276"/>
            <a:ext cx="1546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 sz="1200" b="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 idx="7"/>
          </p:nvPr>
        </p:nvSpPr>
        <p:spPr>
          <a:xfrm>
            <a:off x="4859395" y="2466750"/>
            <a:ext cx="1546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E15420"/>
              </a:buClr>
              <a:buSzPts val="1800"/>
              <a:buNone/>
              <a:defRPr sz="1800">
                <a:solidFill>
                  <a:srgbClr val="E1542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title" idx="8"/>
          </p:nvPr>
        </p:nvSpPr>
        <p:spPr>
          <a:xfrm>
            <a:off x="4859395" y="3488276"/>
            <a:ext cx="1546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 sz="1200" b="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title" idx="9"/>
          </p:nvPr>
        </p:nvSpPr>
        <p:spPr>
          <a:xfrm>
            <a:off x="6985770" y="2466750"/>
            <a:ext cx="1546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E15420"/>
              </a:buClr>
              <a:buSzPts val="1800"/>
              <a:buNone/>
              <a:defRPr sz="1800">
                <a:solidFill>
                  <a:srgbClr val="E1542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77" name="Google Shape;77;p7"/>
          <p:cNvSpPr txBox="1">
            <a:spLocks noGrp="1"/>
          </p:cNvSpPr>
          <p:nvPr>
            <p:ph type="title" idx="13"/>
          </p:nvPr>
        </p:nvSpPr>
        <p:spPr>
          <a:xfrm>
            <a:off x="6985770" y="3488276"/>
            <a:ext cx="1546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 sz="1200" b="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Font typeface="Inter Medium"/>
              <a:buNone/>
              <a:defRPr sz="2900" b="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pic>
        <p:nvPicPr>
          <p:cNvPr id="78" name="Google Shape;78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9937" y="4723363"/>
            <a:ext cx="205740" cy="251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 1">
  <p:cSld name="SECTION_HEADER_1_1">
    <p:bg>
      <p:bgPr>
        <a:solidFill>
          <a:schemeClr val="l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" y="0"/>
            <a:ext cx="914796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8"/>
          <p:cNvSpPr txBox="1">
            <a:spLocks noGrp="1"/>
          </p:cNvSpPr>
          <p:nvPr>
            <p:ph type="title"/>
          </p:nvPr>
        </p:nvSpPr>
        <p:spPr>
          <a:xfrm>
            <a:off x="263073" y="236828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pic>
        <p:nvPicPr>
          <p:cNvPr id="82" name="Google Shape;82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937" y="4723363"/>
            <a:ext cx="205740" cy="251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 1 1">
  <p:cSld name="SECTION_HEADER_1_1_1"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3741" y="4715741"/>
            <a:ext cx="2381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9"/>
          <p:cNvSpPr txBox="1">
            <a:spLocks noGrp="1"/>
          </p:cNvSpPr>
          <p:nvPr>
            <p:ph type="title"/>
          </p:nvPr>
        </p:nvSpPr>
        <p:spPr>
          <a:xfrm>
            <a:off x="278823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pic>
        <p:nvPicPr>
          <p:cNvPr id="86" name="Google Shape;8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448" y="4727448"/>
            <a:ext cx="205740" cy="251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1119"/>
            <a:ext cx="9144000" cy="5141262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0"/>
          <p:cNvSpPr txBox="1">
            <a:spLocks noGrp="1"/>
          </p:cNvSpPr>
          <p:nvPr>
            <p:ph type="title"/>
          </p:nvPr>
        </p:nvSpPr>
        <p:spPr>
          <a:xfrm>
            <a:off x="311700" y="22854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1" name="Google Shape;91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937" y="4723363"/>
            <a:ext cx="205740" cy="251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5" name="Google Shape;95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6" name="Google Shape;9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5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10" name="Google Shape;110;p15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1" name="Google Shape;111;p15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2" name="Google Shape;112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</a:lstStyle>
          <a:p>
            <a:endParaRPr/>
          </a:p>
        </p:txBody>
      </p:sp>
      <p:sp>
        <p:nvSpPr>
          <p:cNvPr id="115" name="Google Shape;11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8" name="Google Shape;118;p17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655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9" name="Google Shape;11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2800"/>
              <a:buFont typeface="Inter"/>
              <a:buNone/>
              <a:defRPr sz="2800" b="1">
                <a:solidFill>
                  <a:srgbClr val="0D2D4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nter"/>
              <a:buNone/>
              <a:defRPr sz="300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nter"/>
              <a:buNone/>
              <a:defRPr sz="300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nter"/>
              <a:buNone/>
              <a:defRPr sz="300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nter"/>
              <a:buNone/>
              <a:defRPr sz="300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nter"/>
              <a:buNone/>
              <a:defRPr sz="300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nter"/>
              <a:buNone/>
              <a:defRPr sz="300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nter"/>
              <a:buNone/>
              <a:defRPr sz="300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nter"/>
              <a:buNone/>
              <a:defRPr sz="300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2D42"/>
              </a:buClr>
              <a:buSzPts val="1700"/>
              <a:buFont typeface="Inter Medium"/>
              <a:buChar char="●"/>
              <a:defRPr sz="1700">
                <a:solidFill>
                  <a:srgbClr val="0D2D42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>
            <a:spLocks noGrp="1"/>
          </p:cNvSpPr>
          <p:nvPr>
            <p:ph type="ctrTitle"/>
          </p:nvPr>
        </p:nvSpPr>
        <p:spPr>
          <a:xfrm>
            <a:off x="287950" y="1541812"/>
            <a:ext cx="3814500" cy="188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Incrementality is a must-have for the modern marketer</a:t>
            </a:r>
            <a:endParaRPr sz="2600" dirty="0">
              <a:solidFill>
                <a:schemeClr val="l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>
            <a:spLocks noGrp="1"/>
          </p:cNvSpPr>
          <p:nvPr>
            <p:ph type="title"/>
          </p:nvPr>
        </p:nvSpPr>
        <p:spPr>
          <a:xfrm>
            <a:off x="913800" y="1684800"/>
            <a:ext cx="7330200" cy="17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Privacy Era is here! </a:t>
            </a:r>
            <a:br>
              <a:rPr lang="en" sz="35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" sz="3500" dirty="0">
                <a:latin typeface="Arial" panose="020B0604020202020204" pitchFamily="34" charset="0"/>
                <a:cs typeface="Arial" panose="020B0604020202020204" pitchFamily="34" charset="0"/>
              </a:rPr>
              <a:t>User-level media measurement is no longer possible.</a:t>
            </a:r>
            <a:endParaRPr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582168" y="521208"/>
            <a:ext cx="3752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dirty="0">
                <a:latin typeface="Arial" panose="020B0604020202020204" pitchFamily="34" charset="0"/>
                <a:cs typeface="Arial" panose="020B0604020202020204" pitchFamily="34" charset="0"/>
              </a:rPr>
              <a:t>The marketer’s job today is more difficult than ever. </a:t>
            </a:r>
            <a:endParaRPr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Google Shape;137;p21"/>
          <p:cNvSpPr txBox="1">
            <a:spLocks noGrp="1"/>
          </p:cNvSpPr>
          <p:nvPr>
            <p:ph type="title" idx="3"/>
          </p:nvPr>
        </p:nvSpPr>
        <p:spPr>
          <a:xfrm>
            <a:off x="498900" y="2466750"/>
            <a:ext cx="1360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D2D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I </a:t>
            </a:r>
            <a:r>
              <a:rPr lang="en" dirty="0">
                <a:solidFill>
                  <a:srgbClr val="E154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prove the value of </a:t>
            </a:r>
            <a:r>
              <a:rPr lang="en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" dirty="0">
                <a:solidFill>
                  <a:srgbClr val="E154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arketing</a:t>
            </a:r>
            <a:r>
              <a:rPr lang="en" dirty="0">
                <a:solidFill>
                  <a:srgbClr val="0D2D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the business?</a:t>
            </a:r>
            <a:endParaRPr dirty="0">
              <a:solidFill>
                <a:srgbClr val="0D2D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Google Shape;138;p21"/>
          <p:cNvSpPr txBox="1">
            <a:spLocks noGrp="1"/>
          </p:cNvSpPr>
          <p:nvPr>
            <p:ph type="title" idx="4"/>
          </p:nvPr>
        </p:nvSpPr>
        <p:spPr>
          <a:xfrm>
            <a:off x="2170500" y="2466750"/>
            <a:ext cx="144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D2D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I </a:t>
            </a:r>
            <a:r>
              <a:rPr lang="en" dirty="0">
                <a:solidFill>
                  <a:srgbClr val="E154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allocate budget most effectively</a:t>
            </a:r>
            <a:r>
              <a:rPr lang="en" dirty="0">
                <a:solidFill>
                  <a:srgbClr val="0D2D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or where do I spend the next dollar?</a:t>
            </a:r>
            <a:endParaRPr dirty="0">
              <a:solidFill>
                <a:srgbClr val="0D2D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Google Shape;139;p21"/>
          <p:cNvSpPr txBox="1">
            <a:spLocks noGrp="1"/>
          </p:cNvSpPr>
          <p:nvPr>
            <p:ph type="title" idx="5"/>
          </p:nvPr>
        </p:nvSpPr>
        <p:spPr>
          <a:xfrm>
            <a:off x="3857153" y="2466750"/>
            <a:ext cx="144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D2D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I know the impact of my media as </a:t>
            </a:r>
            <a:r>
              <a:rPr lang="en" dirty="0">
                <a:solidFill>
                  <a:srgbClr val="E154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privacy/tracking </a:t>
            </a:r>
            <a:r>
              <a:rPr lang="en" dirty="0">
                <a:solidFill>
                  <a:srgbClr val="0D2D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rules evolve?</a:t>
            </a:r>
            <a:endParaRPr dirty="0">
              <a:solidFill>
                <a:srgbClr val="0D2D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Google Shape;140;p21"/>
          <p:cNvSpPr txBox="1">
            <a:spLocks noGrp="1"/>
          </p:cNvSpPr>
          <p:nvPr>
            <p:ph type="title" idx="6"/>
          </p:nvPr>
        </p:nvSpPr>
        <p:spPr>
          <a:xfrm>
            <a:off x="5557487" y="2466750"/>
            <a:ext cx="144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D2D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I </a:t>
            </a:r>
            <a:r>
              <a:rPr lang="en" dirty="0">
                <a:solidFill>
                  <a:srgbClr val="E154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efficiently run</a:t>
            </a:r>
            <a:r>
              <a:rPr lang="en" dirty="0">
                <a:solidFill>
                  <a:srgbClr val="0D2D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testing, measurement, and optimization practice?</a:t>
            </a:r>
            <a:endParaRPr dirty="0">
              <a:solidFill>
                <a:srgbClr val="0D2D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Google Shape;141;p21"/>
          <p:cNvSpPr txBox="1">
            <a:spLocks noGrp="1"/>
          </p:cNvSpPr>
          <p:nvPr>
            <p:ph type="title" idx="7"/>
          </p:nvPr>
        </p:nvSpPr>
        <p:spPr>
          <a:xfrm>
            <a:off x="7257800" y="2466750"/>
            <a:ext cx="1489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D2D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I </a:t>
            </a:r>
            <a:r>
              <a:rPr lang="en" dirty="0">
                <a:solidFill>
                  <a:srgbClr val="E154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triangulate measurement methodologies </a:t>
            </a:r>
            <a:r>
              <a:rPr lang="en" dirty="0">
                <a:solidFill>
                  <a:srgbClr val="0D2D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 clear investment decision?</a:t>
            </a:r>
            <a:endParaRPr dirty="0">
              <a:solidFill>
                <a:srgbClr val="0D2D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2"/>
          <p:cNvSpPr txBox="1">
            <a:spLocks noGrp="1"/>
          </p:cNvSpPr>
          <p:nvPr>
            <p:ph type="title"/>
          </p:nvPr>
        </p:nvSpPr>
        <p:spPr>
          <a:xfrm>
            <a:off x="583624" y="521208"/>
            <a:ext cx="549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600" dirty="0">
                <a:latin typeface="Arial" panose="020B0604020202020204" pitchFamily="34" charset="0"/>
                <a:cs typeface="Arial" panose="020B0604020202020204" pitchFamily="34" charset="0"/>
              </a:rPr>
              <a:t>Brands must shift to future-proof measurement</a:t>
            </a:r>
            <a:endParaRPr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Google Shape;147;p22"/>
          <p:cNvSpPr txBox="1">
            <a:spLocks noGrp="1"/>
          </p:cNvSpPr>
          <p:nvPr>
            <p:ph type="title" idx="4294967295"/>
          </p:nvPr>
        </p:nvSpPr>
        <p:spPr>
          <a:xfrm>
            <a:off x="1816300" y="1938599"/>
            <a:ext cx="2259600" cy="4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latin typeface="Arial" panose="020B0604020202020204" pitchFamily="34" charset="0"/>
                <a:cs typeface="Arial" panose="020B0604020202020204" pitchFamily="34" charset="0"/>
              </a:rPr>
              <a:t>User Level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Google Shape;148;p22"/>
          <p:cNvSpPr txBox="1">
            <a:spLocks noGrp="1"/>
          </p:cNvSpPr>
          <p:nvPr>
            <p:ph type="title" idx="4294967295"/>
          </p:nvPr>
        </p:nvSpPr>
        <p:spPr>
          <a:xfrm>
            <a:off x="5243025" y="1938599"/>
            <a:ext cx="2259600" cy="4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rgbClr val="E154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Cohort Based</a:t>
            </a:r>
            <a:endParaRPr sz="1600" dirty="0">
              <a:solidFill>
                <a:srgbClr val="E154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9" name="Google Shape;14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4775" y="2031749"/>
            <a:ext cx="799625" cy="21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2"/>
          <p:cNvSpPr txBox="1">
            <a:spLocks noGrp="1"/>
          </p:cNvSpPr>
          <p:nvPr>
            <p:ph type="title" idx="4294967295"/>
          </p:nvPr>
        </p:nvSpPr>
        <p:spPr>
          <a:xfrm>
            <a:off x="1805037" y="2466814"/>
            <a:ext cx="2259600" cy="4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latin typeface="Arial" panose="020B0604020202020204" pitchFamily="34" charset="0"/>
                <a:cs typeface="Arial" panose="020B0604020202020204" pitchFamily="34" charset="0"/>
              </a:rPr>
              <a:t>Correlation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Google Shape;151;p22"/>
          <p:cNvSpPr txBox="1">
            <a:spLocks noGrp="1"/>
          </p:cNvSpPr>
          <p:nvPr>
            <p:ph type="title" idx="4294967295"/>
          </p:nvPr>
        </p:nvSpPr>
        <p:spPr>
          <a:xfrm>
            <a:off x="5231762" y="2466814"/>
            <a:ext cx="2259600" cy="4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rgbClr val="E154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Causation</a:t>
            </a:r>
            <a:endParaRPr sz="1600" dirty="0">
              <a:solidFill>
                <a:srgbClr val="E154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2" name="Google Shape;15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3513" y="2559965"/>
            <a:ext cx="799625" cy="21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2"/>
          <p:cNvSpPr txBox="1">
            <a:spLocks noGrp="1"/>
          </p:cNvSpPr>
          <p:nvPr>
            <p:ph type="title" idx="4294967295"/>
          </p:nvPr>
        </p:nvSpPr>
        <p:spPr>
          <a:xfrm>
            <a:off x="1805037" y="2995030"/>
            <a:ext cx="2259600" cy="4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latin typeface="Arial" panose="020B0604020202020204" pitchFamily="34" charset="0"/>
                <a:cs typeface="Arial" panose="020B0604020202020204" pitchFamily="34" charset="0"/>
              </a:rPr>
              <a:t>3rd Party Data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Google Shape;154;p22"/>
          <p:cNvSpPr txBox="1">
            <a:spLocks noGrp="1"/>
          </p:cNvSpPr>
          <p:nvPr>
            <p:ph type="title" idx="4294967295"/>
          </p:nvPr>
        </p:nvSpPr>
        <p:spPr>
          <a:xfrm>
            <a:off x="5231762" y="2995030"/>
            <a:ext cx="2259600" cy="4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rgbClr val="E154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1st Party Data</a:t>
            </a:r>
            <a:endParaRPr sz="1600" dirty="0">
              <a:solidFill>
                <a:srgbClr val="E154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5" name="Google Shape;15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3513" y="3088180"/>
            <a:ext cx="799625" cy="21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2"/>
          <p:cNvSpPr txBox="1">
            <a:spLocks noGrp="1"/>
          </p:cNvSpPr>
          <p:nvPr>
            <p:ph type="title" idx="4294967295"/>
          </p:nvPr>
        </p:nvSpPr>
        <p:spPr>
          <a:xfrm>
            <a:off x="1805037" y="3517205"/>
            <a:ext cx="2259600" cy="4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latin typeface="Arial" panose="020B0604020202020204" pitchFamily="34" charset="0"/>
                <a:cs typeface="Arial" panose="020B0604020202020204" pitchFamily="34" charset="0"/>
              </a:rPr>
              <a:t>Last Touch, MTA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Google Shape;157;p22"/>
          <p:cNvSpPr txBox="1">
            <a:spLocks noGrp="1"/>
          </p:cNvSpPr>
          <p:nvPr>
            <p:ph type="title" idx="4294967295"/>
          </p:nvPr>
        </p:nvSpPr>
        <p:spPr>
          <a:xfrm>
            <a:off x="5231762" y="3517205"/>
            <a:ext cx="2259600" cy="4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rgbClr val="E154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Incrementality</a:t>
            </a:r>
            <a:endParaRPr sz="1600" dirty="0">
              <a:solidFill>
                <a:srgbClr val="E154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8" name="Google Shape;15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3513" y="3610355"/>
            <a:ext cx="799625" cy="21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2"/>
          <p:cNvSpPr/>
          <p:nvPr/>
        </p:nvSpPr>
        <p:spPr>
          <a:xfrm rot="-5400000">
            <a:off x="6862325" y="2861700"/>
            <a:ext cx="2281800" cy="2281800"/>
          </a:xfrm>
          <a:prstGeom prst="rtTriangle">
            <a:avLst/>
          </a:prstGeom>
          <a:solidFill>
            <a:srgbClr val="0D2D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160" name="Google Shape;160;p22"/>
          <p:cNvSpPr/>
          <p:nvPr/>
        </p:nvSpPr>
        <p:spPr>
          <a:xfrm rot="5400000">
            <a:off x="-50" y="0"/>
            <a:ext cx="930900" cy="930900"/>
          </a:xfrm>
          <a:prstGeom prst="rtTriangle">
            <a:avLst/>
          </a:prstGeom>
          <a:solidFill>
            <a:srgbClr val="0D2D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Medium"/>
              <a:ea typeface="Inter Medium"/>
              <a:cs typeface="Inter Medium"/>
              <a:sym typeface="Inter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3"/>
          <p:cNvSpPr txBox="1">
            <a:spLocks noGrp="1"/>
          </p:cNvSpPr>
          <p:nvPr>
            <p:ph type="title" idx="2"/>
          </p:nvPr>
        </p:nvSpPr>
        <p:spPr>
          <a:xfrm>
            <a:off x="425075" y="642050"/>
            <a:ext cx="3770700" cy="141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0D2D42"/>
                </a:solidFill>
                <a:latin typeface="Arial" panose="020B0604020202020204" pitchFamily="34" charset="0"/>
                <a:ea typeface="Inter SemiBold"/>
                <a:cs typeface="Arial" panose="020B0604020202020204" pitchFamily="34" charset="0"/>
                <a:sym typeface="Inter SemiBold"/>
              </a:rPr>
              <a:t>“Incremental measurement, which allows for decisions to be made under the light of causal performance, is not a nice-to-have, but a crucial must-have.”</a:t>
            </a:r>
            <a:endParaRPr sz="1600" b="1" dirty="0">
              <a:solidFill>
                <a:srgbClr val="0D2D42"/>
              </a:solidFill>
              <a:latin typeface="Arial" panose="020B0604020202020204" pitchFamily="34" charset="0"/>
              <a:ea typeface="Inter SemiBold"/>
              <a:cs typeface="Arial" panose="020B0604020202020204" pitchFamily="34" charset="0"/>
              <a:sym typeface="Inter SemiBold"/>
            </a:endParaRPr>
          </a:p>
        </p:txBody>
      </p:sp>
      <p:sp>
        <p:nvSpPr>
          <p:cNvPr id="166" name="Google Shape;166;p23"/>
          <p:cNvSpPr txBox="1">
            <a:spLocks noGrp="1"/>
          </p:cNvSpPr>
          <p:nvPr>
            <p:ph type="title" idx="2"/>
          </p:nvPr>
        </p:nvSpPr>
        <p:spPr>
          <a:xfrm>
            <a:off x="5310275" y="2538675"/>
            <a:ext cx="3393600" cy="141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lt1"/>
                </a:solidFill>
                <a:latin typeface="Arial" panose="020B0604020202020204" pitchFamily="34" charset="0"/>
                <a:ea typeface="Inter SemiBold"/>
                <a:cs typeface="Arial" panose="020B0604020202020204" pitchFamily="34" charset="0"/>
                <a:sym typeface="Inter SemiBold"/>
              </a:rPr>
              <a:t>“Regardless of your business or budget size, you need to understand the concept of Incrementality. “</a:t>
            </a:r>
            <a:endParaRPr sz="1600" b="1" dirty="0">
              <a:solidFill>
                <a:schemeClr val="lt1"/>
              </a:solidFill>
              <a:latin typeface="Arial" panose="020B0604020202020204" pitchFamily="34" charset="0"/>
              <a:ea typeface="Inter SemiBold"/>
              <a:cs typeface="Arial" panose="020B0604020202020204" pitchFamily="34" charset="0"/>
              <a:sym typeface="Inter SemiBold"/>
            </a:endParaRPr>
          </a:p>
        </p:txBody>
      </p:sp>
      <p:pic>
        <p:nvPicPr>
          <p:cNvPr id="167" name="Google Shape;16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2470" y="2307150"/>
            <a:ext cx="1375910" cy="52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55275" y="1793325"/>
            <a:ext cx="1303599" cy="6155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394F4B3-87F4-8164-9CD8-1A1EBD27B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477" y="928274"/>
            <a:ext cx="4000672" cy="3741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3" name="Google Shape;173;p24"/>
          <p:cNvSpPr txBox="1">
            <a:spLocks noGrp="1"/>
          </p:cNvSpPr>
          <p:nvPr>
            <p:ph type="title"/>
          </p:nvPr>
        </p:nvSpPr>
        <p:spPr>
          <a:xfrm>
            <a:off x="583625" y="521225"/>
            <a:ext cx="365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What is Incrementality (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)?</a:t>
            </a:r>
          </a:p>
        </p:txBody>
      </p:sp>
      <p:sp>
        <p:nvSpPr>
          <p:cNvPr id="174" name="Google Shape;174;p24"/>
          <p:cNvSpPr txBox="1">
            <a:spLocks noGrp="1"/>
          </p:cNvSpPr>
          <p:nvPr>
            <p:ph type="title" idx="2"/>
          </p:nvPr>
        </p:nvSpPr>
        <p:spPr>
          <a:xfrm>
            <a:off x="583700" y="1565975"/>
            <a:ext cx="3903300" cy="141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dirty="0">
                <a:solidFill>
                  <a:srgbClr val="E15420"/>
                </a:solidFill>
                <a:latin typeface="Arial" panose="020B0604020202020204" pitchFamily="34" charset="0"/>
                <a:ea typeface="Inter SemiBold"/>
                <a:cs typeface="Arial" panose="020B0604020202020204" pitchFamily="34" charset="0"/>
                <a:sym typeface="Inter SemiBold"/>
              </a:rPr>
              <a:t>Incrementality</a:t>
            </a:r>
            <a:r>
              <a:rPr lang="en" sz="1600" b="1" dirty="0">
                <a:latin typeface="Arial" panose="020B0604020202020204" pitchFamily="34" charset="0"/>
                <a:ea typeface="Inter SemiBold"/>
                <a:cs typeface="Arial" panose="020B0604020202020204" pitchFamily="34" charset="0"/>
                <a:sym typeface="Inter SemiBold"/>
              </a:rPr>
              <a:t> is the practice of using test-and-control measurement to reveal the true lift of media.</a:t>
            </a:r>
            <a:endParaRPr sz="1600" b="1" dirty="0">
              <a:latin typeface="Arial" panose="020B0604020202020204" pitchFamily="34" charset="0"/>
              <a:ea typeface="Inter SemiBold"/>
              <a:cs typeface="Arial" panose="020B0604020202020204" pitchFamily="34" charset="0"/>
              <a:sym typeface="Inter Semi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Google Shape;176;p24"/>
          <p:cNvSpPr txBox="1"/>
          <p:nvPr/>
        </p:nvSpPr>
        <p:spPr>
          <a:xfrm>
            <a:off x="5649559" y="1565975"/>
            <a:ext cx="1544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 dirty="0">
                <a:solidFill>
                  <a:srgbClr val="E15420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1</a:t>
            </a:r>
            <a:r>
              <a:rPr lang="en" sz="1300" b="1" dirty="0">
                <a:solidFill>
                  <a:schemeClr val="lt1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 holdout media</a:t>
            </a:r>
            <a:endParaRPr sz="1300" b="1" dirty="0">
              <a:solidFill>
                <a:schemeClr val="lt1"/>
              </a:solidFill>
              <a:latin typeface="Arial" panose="020B0604020202020204" pitchFamily="34" charset="0"/>
              <a:ea typeface="Inter"/>
              <a:cs typeface="Inter"/>
              <a:sym typeface="Inter"/>
            </a:endParaRPr>
          </a:p>
        </p:txBody>
      </p:sp>
      <p:sp>
        <p:nvSpPr>
          <p:cNvPr id="177" name="Google Shape;177;p24"/>
          <p:cNvSpPr txBox="1"/>
          <p:nvPr/>
        </p:nvSpPr>
        <p:spPr>
          <a:xfrm>
            <a:off x="7408262" y="543375"/>
            <a:ext cx="1458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 dirty="0">
                <a:solidFill>
                  <a:srgbClr val="E15420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2</a:t>
            </a:r>
            <a:r>
              <a:rPr lang="en" sz="1300" b="1" dirty="0">
                <a:solidFill>
                  <a:schemeClr val="lt1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 observe sales</a:t>
            </a:r>
            <a:endParaRPr sz="1300" b="1" dirty="0">
              <a:solidFill>
                <a:schemeClr val="lt1"/>
              </a:solidFill>
              <a:latin typeface="Arial" panose="020B0604020202020204" pitchFamily="34" charset="0"/>
              <a:ea typeface="Inter"/>
              <a:cs typeface="Inter"/>
              <a:sym typeface="Inter"/>
            </a:endParaRPr>
          </a:p>
        </p:txBody>
      </p:sp>
      <p:sp>
        <p:nvSpPr>
          <p:cNvPr id="178" name="Google Shape;178;p24"/>
          <p:cNvSpPr txBox="1"/>
          <p:nvPr/>
        </p:nvSpPr>
        <p:spPr>
          <a:xfrm>
            <a:off x="3742918" y="3487501"/>
            <a:ext cx="15012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 dirty="0">
                <a:solidFill>
                  <a:schemeClr val="lt1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report </a:t>
            </a:r>
            <a:r>
              <a:rPr lang="en" sz="1300" b="1" dirty="0" err="1">
                <a:solidFill>
                  <a:schemeClr val="lt1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inc</a:t>
            </a:r>
            <a:endParaRPr sz="1300" b="1" dirty="0">
              <a:solidFill>
                <a:schemeClr val="lt1"/>
              </a:solidFill>
              <a:latin typeface="Arial" panose="020B0604020202020204" pitchFamily="34" charset="0"/>
              <a:ea typeface="Inter"/>
              <a:cs typeface="Inter"/>
              <a:sym typeface="Inter"/>
            </a:endParaRPr>
          </a:p>
        </p:txBody>
      </p:sp>
      <p:sp>
        <p:nvSpPr>
          <p:cNvPr id="179" name="Google Shape;179;p24"/>
          <p:cNvSpPr txBox="1"/>
          <p:nvPr/>
        </p:nvSpPr>
        <p:spPr>
          <a:xfrm>
            <a:off x="3559337" y="3487501"/>
            <a:ext cx="259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E15420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r>
              <a:rPr lang="en" sz="13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13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5"/>
          <p:cNvSpPr txBox="1">
            <a:spLocks noGrp="1"/>
          </p:cNvSpPr>
          <p:nvPr>
            <p:ph type="title"/>
          </p:nvPr>
        </p:nvSpPr>
        <p:spPr>
          <a:xfrm>
            <a:off x="583625" y="521200"/>
            <a:ext cx="708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600" dirty="0">
                <a:latin typeface="Arial" panose="020B0604020202020204" pitchFamily="34" charset="0"/>
              </a:rPr>
              <a:t>Incrementality learnings from this quarter</a:t>
            </a:r>
            <a:endParaRPr sz="2600" dirty="0">
              <a:latin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85" name="Google Shape;185;p25"/>
          <p:cNvSpPr txBox="1">
            <a:spLocks noGrp="1"/>
          </p:cNvSpPr>
          <p:nvPr>
            <p:ph type="title" idx="3"/>
          </p:nvPr>
        </p:nvSpPr>
        <p:spPr>
          <a:xfrm>
            <a:off x="483225" y="2249300"/>
            <a:ext cx="18573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0D2D42"/>
                </a:solidFill>
                <a:latin typeface="Arial" panose="020B0604020202020204" pitchFamily="34" charset="0"/>
              </a:rPr>
              <a:t>Big Portfolio Efficiency Gains</a:t>
            </a:r>
            <a:endParaRPr sz="1600" dirty="0">
              <a:solidFill>
                <a:srgbClr val="0D2D42"/>
              </a:solidFill>
              <a:latin typeface="Arial" panose="020B0604020202020204" pitchFamily="34" charset="0"/>
            </a:endParaRPr>
          </a:p>
        </p:txBody>
      </p:sp>
      <p:sp>
        <p:nvSpPr>
          <p:cNvPr id="186" name="Google Shape;186;p25"/>
          <p:cNvSpPr txBox="1">
            <a:spLocks noGrp="1"/>
          </p:cNvSpPr>
          <p:nvPr>
            <p:ph type="title" idx="5"/>
          </p:nvPr>
        </p:nvSpPr>
        <p:spPr>
          <a:xfrm>
            <a:off x="2595250" y="2249300"/>
            <a:ext cx="185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0D2D42"/>
                </a:solidFill>
                <a:latin typeface="Arial" panose="020B0604020202020204" pitchFamily="34" charset="0"/>
              </a:rPr>
              <a:t>TikTok Drives New Customers</a:t>
            </a:r>
            <a:endParaRPr sz="1500" dirty="0">
              <a:solidFill>
                <a:srgbClr val="0D2D42"/>
              </a:solidFill>
              <a:latin typeface="Arial" panose="020B0604020202020204" pitchFamily="34" charset="0"/>
            </a:endParaRPr>
          </a:p>
        </p:txBody>
      </p:sp>
      <p:sp>
        <p:nvSpPr>
          <p:cNvPr id="187" name="Google Shape;187;p25"/>
          <p:cNvSpPr txBox="1">
            <a:spLocks noGrp="1"/>
          </p:cNvSpPr>
          <p:nvPr>
            <p:ph type="title" idx="6"/>
          </p:nvPr>
        </p:nvSpPr>
        <p:spPr>
          <a:xfrm>
            <a:off x="2668500" y="4082102"/>
            <a:ext cx="1689900" cy="27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 dirty="0">
                <a:latin typeface="Arial" panose="020B0604020202020204" pitchFamily="34" charset="0"/>
                <a:ea typeface="Inter"/>
                <a:cs typeface="Inter"/>
                <a:sym typeface="Inter"/>
              </a:rPr>
              <a:t>Enterprise Home Services Co</a:t>
            </a:r>
            <a:endParaRPr sz="700" b="1" dirty="0">
              <a:latin typeface="Arial" panose="020B0604020202020204" pitchFamily="34" charset="0"/>
              <a:ea typeface="Inter"/>
              <a:cs typeface="Inter"/>
              <a:sym typeface="Inter"/>
            </a:endParaRPr>
          </a:p>
        </p:txBody>
      </p:sp>
      <p:sp>
        <p:nvSpPr>
          <p:cNvPr id="188" name="Google Shape;188;p25"/>
          <p:cNvSpPr txBox="1">
            <a:spLocks noGrp="1"/>
          </p:cNvSpPr>
          <p:nvPr>
            <p:ph type="title" idx="7"/>
          </p:nvPr>
        </p:nvSpPr>
        <p:spPr>
          <a:xfrm>
            <a:off x="4707275" y="2249300"/>
            <a:ext cx="185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0D2D42"/>
                </a:solidFill>
                <a:latin typeface="Arial" panose="020B0604020202020204" pitchFamily="34" charset="0"/>
              </a:rPr>
              <a:t>Branded Search Not Incremental</a:t>
            </a:r>
            <a:endParaRPr sz="1600" dirty="0">
              <a:solidFill>
                <a:srgbClr val="0D2D42"/>
              </a:solidFill>
              <a:latin typeface="Arial" panose="020B0604020202020204" pitchFamily="34" charset="0"/>
            </a:endParaRPr>
          </a:p>
        </p:txBody>
      </p:sp>
      <p:sp>
        <p:nvSpPr>
          <p:cNvPr id="189" name="Google Shape;189;p25"/>
          <p:cNvSpPr txBox="1">
            <a:spLocks noGrp="1"/>
          </p:cNvSpPr>
          <p:nvPr>
            <p:ph type="title" idx="9"/>
          </p:nvPr>
        </p:nvSpPr>
        <p:spPr>
          <a:xfrm>
            <a:off x="6767893" y="2249300"/>
            <a:ext cx="2015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0D2D42"/>
                </a:solidFill>
                <a:latin typeface="Arial" panose="020B0604020202020204" pitchFamily="34" charset="0"/>
              </a:rPr>
              <a:t>Meta ASC Works for Some Brands</a:t>
            </a:r>
            <a:endParaRPr sz="1600" dirty="0">
              <a:solidFill>
                <a:srgbClr val="0D2D42"/>
              </a:solidFill>
              <a:latin typeface="Arial" panose="020B0604020202020204" pitchFamily="34" charset="0"/>
            </a:endParaRPr>
          </a:p>
        </p:txBody>
      </p:sp>
      <p:sp>
        <p:nvSpPr>
          <p:cNvPr id="190" name="Google Shape;190;p25"/>
          <p:cNvSpPr txBox="1"/>
          <p:nvPr/>
        </p:nvSpPr>
        <p:spPr>
          <a:xfrm>
            <a:off x="2752525" y="3029092"/>
            <a:ext cx="652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C95028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91%</a:t>
            </a:r>
            <a:endParaRPr sz="2100" b="1" dirty="0">
              <a:solidFill>
                <a:srgbClr val="C95028"/>
              </a:solidFill>
              <a:latin typeface="Arial" panose="020B0604020202020204" pitchFamily="34" charset="0"/>
              <a:ea typeface="Inter"/>
              <a:cs typeface="Inter"/>
              <a:sym typeface="Inter"/>
            </a:endParaRPr>
          </a:p>
        </p:txBody>
      </p:sp>
      <p:sp>
        <p:nvSpPr>
          <p:cNvPr id="191" name="Google Shape;191;p25"/>
          <p:cNvSpPr txBox="1"/>
          <p:nvPr/>
        </p:nvSpPr>
        <p:spPr>
          <a:xfrm>
            <a:off x="2598625" y="3284304"/>
            <a:ext cx="960300" cy="588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 dirty="0">
                <a:solidFill>
                  <a:srgbClr val="C95028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Incremental Sales by New Customers</a:t>
            </a:r>
            <a:endParaRPr sz="800" b="1" dirty="0">
              <a:latin typeface="Arial" panose="020B0604020202020204" pitchFamily="34" charset="0"/>
            </a:endParaRPr>
          </a:p>
        </p:txBody>
      </p:sp>
      <p:sp>
        <p:nvSpPr>
          <p:cNvPr id="192" name="Google Shape;192;p25"/>
          <p:cNvSpPr txBox="1"/>
          <p:nvPr/>
        </p:nvSpPr>
        <p:spPr>
          <a:xfrm>
            <a:off x="3621875" y="3029092"/>
            <a:ext cx="652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C95028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2X</a:t>
            </a:r>
            <a:endParaRPr sz="2100" b="1" dirty="0">
              <a:solidFill>
                <a:srgbClr val="C95028"/>
              </a:solidFill>
              <a:latin typeface="Arial" panose="020B0604020202020204" pitchFamily="34" charset="0"/>
              <a:ea typeface="Inter"/>
              <a:cs typeface="Inter"/>
              <a:sym typeface="Inter"/>
            </a:endParaRPr>
          </a:p>
        </p:txBody>
      </p:sp>
      <p:sp>
        <p:nvSpPr>
          <p:cNvPr id="193" name="Google Shape;193;p25"/>
          <p:cNvSpPr txBox="1"/>
          <p:nvPr/>
        </p:nvSpPr>
        <p:spPr>
          <a:xfrm>
            <a:off x="3467975" y="3284304"/>
            <a:ext cx="960300" cy="453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 dirty="0">
                <a:solidFill>
                  <a:srgbClr val="C95028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Increase in TikTok Spend post-test</a:t>
            </a:r>
            <a:endParaRPr sz="800" b="1" dirty="0">
              <a:latin typeface="Arial" panose="020B0604020202020204" pitchFamily="34" charset="0"/>
            </a:endParaRPr>
          </a:p>
        </p:txBody>
      </p:sp>
      <p:sp>
        <p:nvSpPr>
          <p:cNvPr id="194" name="Google Shape;194;p25"/>
          <p:cNvSpPr txBox="1"/>
          <p:nvPr/>
        </p:nvSpPr>
        <p:spPr>
          <a:xfrm>
            <a:off x="605625" y="2971324"/>
            <a:ext cx="715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C95028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-46%</a:t>
            </a:r>
            <a:endParaRPr sz="2100" b="1" dirty="0">
              <a:solidFill>
                <a:srgbClr val="C95028"/>
              </a:solidFill>
              <a:latin typeface="Arial" panose="020B0604020202020204" pitchFamily="34" charset="0"/>
              <a:ea typeface="Inter"/>
              <a:cs typeface="Inter"/>
              <a:sym typeface="Inter"/>
            </a:endParaRPr>
          </a:p>
        </p:txBody>
      </p:sp>
      <p:sp>
        <p:nvSpPr>
          <p:cNvPr id="195" name="Google Shape;195;p25"/>
          <p:cNvSpPr txBox="1"/>
          <p:nvPr/>
        </p:nvSpPr>
        <p:spPr>
          <a:xfrm>
            <a:off x="483225" y="3175074"/>
            <a:ext cx="960300" cy="319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 dirty="0">
                <a:solidFill>
                  <a:srgbClr val="C95028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Spend Decrease</a:t>
            </a:r>
            <a:endParaRPr sz="800" b="1" dirty="0">
              <a:latin typeface="Arial" panose="020B0604020202020204" pitchFamily="34" charset="0"/>
            </a:endParaRPr>
          </a:p>
        </p:txBody>
      </p:sp>
      <p:sp>
        <p:nvSpPr>
          <p:cNvPr id="196" name="Google Shape;196;p25"/>
          <p:cNvSpPr txBox="1"/>
          <p:nvPr/>
        </p:nvSpPr>
        <p:spPr>
          <a:xfrm>
            <a:off x="1506475" y="2971312"/>
            <a:ext cx="652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C95028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99%</a:t>
            </a:r>
            <a:endParaRPr sz="2100" b="1" dirty="0">
              <a:solidFill>
                <a:srgbClr val="C95028"/>
              </a:solidFill>
              <a:latin typeface="Arial" panose="020B0604020202020204" pitchFamily="34" charset="0"/>
              <a:ea typeface="Inter"/>
              <a:cs typeface="Inter"/>
              <a:sym typeface="Inter"/>
            </a:endParaRPr>
          </a:p>
        </p:txBody>
      </p:sp>
      <p:sp>
        <p:nvSpPr>
          <p:cNvPr id="197" name="Google Shape;197;p25"/>
          <p:cNvSpPr txBox="1"/>
          <p:nvPr/>
        </p:nvSpPr>
        <p:spPr>
          <a:xfrm>
            <a:off x="1352575" y="3175074"/>
            <a:ext cx="960300" cy="319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 dirty="0">
                <a:solidFill>
                  <a:srgbClr val="C95028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Orders Retained</a:t>
            </a:r>
            <a:endParaRPr sz="800" b="1" dirty="0">
              <a:latin typeface="Arial" panose="020B0604020202020204" pitchFamily="34" charset="0"/>
            </a:endParaRPr>
          </a:p>
        </p:txBody>
      </p:sp>
      <p:sp>
        <p:nvSpPr>
          <p:cNvPr id="198" name="Google Shape;198;p25"/>
          <p:cNvSpPr txBox="1"/>
          <p:nvPr/>
        </p:nvSpPr>
        <p:spPr>
          <a:xfrm>
            <a:off x="1026375" y="3455788"/>
            <a:ext cx="771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C95028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100X</a:t>
            </a:r>
            <a:endParaRPr sz="2100" b="1" dirty="0">
              <a:solidFill>
                <a:srgbClr val="C95028"/>
              </a:solidFill>
              <a:latin typeface="Arial" panose="020B0604020202020204" pitchFamily="34" charset="0"/>
              <a:ea typeface="Inter"/>
              <a:cs typeface="Inter"/>
              <a:sym typeface="Inter"/>
            </a:endParaRPr>
          </a:p>
        </p:txBody>
      </p:sp>
      <p:sp>
        <p:nvSpPr>
          <p:cNvPr id="199" name="Google Shape;199;p25"/>
          <p:cNvSpPr txBox="1"/>
          <p:nvPr/>
        </p:nvSpPr>
        <p:spPr>
          <a:xfrm>
            <a:off x="931725" y="3676688"/>
            <a:ext cx="960300" cy="453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 dirty="0">
                <a:solidFill>
                  <a:srgbClr val="C95028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ROI on Measured Investment</a:t>
            </a:r>
            <a:endParaRPr sz="800" b="1" dirty="0">
              <a:latin typeface="Arial" panose="020B0604020202020204" pitchFamily="34" charset="0"/>
            </a:endParaRPr>
          </a:p>
        </p:txBody>
      </p:sp>
      <p:sp>
        <p:nvSpPr>
          <p:cNvPr id="200" name="Google Shape;200;p25"/>
          <p:cNvSpPr txBox="1">
            <a:spLocks noGrp="1"/>
          </p:cNvSpPr>
          <p:nvPr>
            <p:ph type="title" idx="6"/>
          </p:nvPr>
        </p:nvSpPr>
        <p:spPr>
          <a:xfrm>
            <a:off x="566925" y="4082102"/>
            <a:ext cx="1689900" cy="27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 dirty="0">
                <a:latin typeface="Arial" panose="020B0604020202020204" pitchFamily="34" charset="0"/>
                <a:ea typeface="Inter"/>
                <a:cs typeface="Inter"/>
                <a:sym typeface="Inter"/>
              </a:rPr>
              <a:t>Premium Fashion Retailer</a:t>
            </a:r>
            <a:endParaRPr sz="700" b="1" dirty="0">
              <a:latin typeface="Arial" panose="020B0604020202020204" pitchFamily="34" charset="0"/>
              <a:ea typeface="Inter"/>
              <a:cs typeface="Inter"/>
              <a:sym typeface="Inter"/>
            </a:endParaRPr>
          </a:p>
        </p:txBody>
      </p:sp>
      <p:sp>
        <p:nvSpPr>
          <p:cNvPr id="201" name="Google Shape;201;p25"/>
          <p:cNvSpPr txBox="1"/>
          <p:nvPr/>
        </p:nvSpPr>
        <p:spPr>
          <a:xfrm>
            <a:off x="5311350" y="3015888"/>
            <a:ext cx="652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C95028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5X</a:t>
            </a:r>
            <a:endParaRPr sz="2100" b="1" dirty="0">
              <a:solidFill>
                <a:srgbClr val="C95028"/>
              </a:solidFill>
              <a:latin typeface="Arial" panose="020B0604020202020204" pitchFamily="34" charset="0"/>
              <a:ea typeface="Inter"/>
              <a:cs typeface="Inter"/>
              <a:sym typeface="Inter"/>
            </a:endParaRPr>
          </a:p>
        </p:txBody>
      </p:sp>
      <p:sp>
        <p:nvSpPr>
          <p:cNvPr id="202" name="Google Shape;202;p25"/>
          <p:cNvSpPr txBox="1"/>
          <p:nvPr/>
        </p:nvSpPr>
        <p:spPr>
          <a:xfrm>
            <a:off x="4950400" y="3347300"/>
            <a:ext cx="13803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 dirty="0">
                <a:solidFill>
                  <a:srgbClr val="C95028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Google Overreporting Contribution to Sales</a:t>
            </a:r>
            <a:endParaRPr sz="900" b="1" dirty="0">
              <a:latin typeface="Arial" panose="020B0604020202020204" pitchFamily="34" charset="0"/>
            </a:endParaRPr>
          </a:p>
        </p:txBody>
      </p:sp>
      <p:sp>
        <p:nvSpPr>
          <p:cNvPr id="203" name="Google Shape;203;p25"/>
          <p:cNvSpPr txBox="1">
            <a:spLocks noGrp="1"/>
          </p:cNvSpPr>
          <p:nvPr>
            <p:ph type="title" idx="6"/>
          </p:nvPr>
        </p:nvSpPr>
        <p:spPr>
          <a:xfrm>
            <a:off x="4792650" y="4082102"/>
            <a:ext cx="1689900" cy="27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 dirty="0">
                <a:latin typeface="Arial" panose="020B0604020202020204" pitchFamily="34" charset="0"/>
                <a:ea typeface="Inter"/>
                <a:cs typeface="Inter"/>
                <a:sym typeface="Inter"/>
              </a:rPr>
              <a:t>Luxury Fashion Brand</a:t>
            </a:r>
            <a:endParaRPr sz="700" b="1" dirty="0">
              <a:latin typeface="Arial" panose="020B0604020202020204" pitchFamily="34" charset="0"/>
              <a:ea typeface="Inter"/>
              <a:cs typeface="Inter"/>
              <a:sym typeface="Inter"/>
            </a:endParaRPr>
          </a:p>
        </p:txBody>
      </p:sp>
      <p:sp>
        <p:nvSpPr>
          <p:cNvPr id="204" name="Google Shape;204;p25"/>
          <p:cNvSpPr txBox="1">
            <a:spLocks noGrp="1"/>
          </p:cNvSpPr>
          <p:nvPr>
            <p:ph type="title" idx="6"/>
          </p:nvPr>
        </p:nvSpPr>
        <p:spPr>
          <a:xfrm>
            <a:off x="6916800" y="4082102"/>
            <a:ext cx="1689900" cy="27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 dirty="0">
                <a:latin typeface="Arial" panose="020B0604020202020204" pitchFamily="34" charset="0"/>
                <a:ea typeface="Inter"/>
                <a:cs typeface="Inter"/>
                <a:sym typeface="Inter"/>
              </a:rPr>
              <a:t>Measured Portfolio Average</a:t>
            </a:r>
            <a:endParaRPr sz="700" b="1" dirty="0">
              <a:latin typeface="Arial" panose="020B0604020202020204" pitchFamily="34" charset="0"/>
              <a:ea typeface="Inter"/>
              <a:cs typeface="Inter"/>
              <a:sym typeface="Inter"/>
            </a:endParaRPr>
          </a:p>
        </p:txBody>
      </p:sp>
      <p:sp>
        <p:nvSpPr>
          <p:cNvPr id="205" name="Google Shape;205;p25"/>
          <p:cNvSpPr/>
          <p:nvPr/>
        </p:nvSpPr>
        <p:spPr>
          <a:xfrm>
            <a:off x="7026663" y="2968825"/>
            <a:ext cx="322800" cy="741600"/>
          </a:xfrm>
          <a:prstGeom prst="rect">
            <a:avLst/>
          </a:prstGeom>
          <a:solidFill>
            <a:srgbClr val="0D2D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latin typeface="Arial" panose="020B0604020202020204" pitchFamily="34" charset="0"/>
              <a:ea typeface="Inter Medium"/>
              <a:cs typeface="Inter Medium"/>
              <a:sym typeface="Inter Medium"/>
            </a:endParaRPr>
          </a:p>
        </p:txBody>
      </p:sp>
      <p:sp>
        <p:nvSpPr>
          <p:cNvPr id="206" name="Google Shape;206;p25"/>
          <p:cNvSpPr/>
          <p:nvPr/>
        </p:nvSpPr>
        <p:spPr>
          <a:xfrm>
            <a:off x="7851298" y="2968825"/>
            <a:ext cx="322800" cy="741600"/>
          </a:xfrm>
          <a:prstGeom prst="rect">
            <a:avLst/>
          </a:prstGeom>
          <a:solidFill>
            <a:srgbClr val="0D2D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latin typeface="Arial" panose="020B0604020202020204" pitchFamily="34" charset="0"/>
              <a:ea typeface="Inter Medium"/>
              <a:cs typeface="Inter Medium"/>
              <a:sym typeface="Inter Medium"/>
            </a:endParaRPr>
          </a:p>
        </p:txBody>
      </p:sp>
      <p:sp>
        <p:nvSpPr>
          <p:cNvPr id="207" name="Google Shape;207;p25"/>
          <p:cNvSpPr/>
          <p:nvPr/>
        </p:nvSpPr>
        <p:spPr>
          <a:xfrm>
            <a:off x="7349407" y="3478075"/>
            <a:ext cx="322800" cy="232500"/>
          </a:xfrm>
          <a:prstGeom prst="rect">
            <a:avLst/>
          </a:prstGeom>
          <a:solidFill>
            <a:srgbClr val="E154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latin typeface="Arial" panose="020B0604020202020204" pitchFamily="34" charset="0"/>
              <a:ea typeface="Inter Medium"/>
              <a:cs typeface="Inter Medium"/>
              <a:sym typeface="Inter Medium"/>
            </a:endParaRPr>
          </a:p>
        </p:txBody>
      </p:sp>
      <p:sp>
        <p:nvSpPr>
          <p:cNvPr id="208" name="Google Shape;208;p25"/>
          <p:cNvSpPr/>
          <p:nvPr/>
        </p:nvSpPr>
        <p:spPr>
          <a:xfrm>
            <a:off x="8174043" y="3087025"/>
            <a:ext cx="322800" cy="623400"/>
          </a:xfrm>
          <a:prstGeom prst="rect">
            <a:avLst/>
          </a:prstGeom>
          <a:solidFill>
            <a:srgbClr val="E154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latin typeface="Arial" panose="020B0604020202020204" pitchFamily="34" charset="0"/>
              <a:ea typeface="Inter Medium"/>
              <a:cs typeface="Inter Medium"/>
              <a:sym typeface="Inter Medium"/>
            </a:endParaRPr>
          </a:p>
        </p:txBody>
      </p:sp>
      <p:sp>
        <p:nvSpPr>
          <p:cNvPr id="209" name="Google Shape;209;p25"/>
          <p:cNvSpPr txBox="1"/>
          <p:nvPr/>
        </p:nvSpPr>
        <p:spPr>
          <a:xfrm>
            <a:off x="7026675" y="2912392"/>
            <a:ext cx="3228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 dirty="0">
                <a:solidFill>
                  <a:schemeClr val="lt1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$4.0</a:t>
            </a:r>
            <a:endParaRPr sz="700" b="1" dirty="0">
              <a:solidFill>
                <a:schemeClr val="lt1"/>
              </a:solidFill>
              <a:latin typeface="Arial" panose="020B0604020202020204" pitchFamily="34" charset="0"/>
              <a:ea typeface="Inter"/>
              <a:cs typeface="Inter"/>
              <a:sym typeface="Inter"/>
            </a:endParaRPr>
          </a:p>
        </p:txBody>
      </p:sp>
      <p:sp>
        <p:nvSpPr>
          <p:cNvPr id="210" name="Google Shape;210;p25"/>
          <p:cNvSpPr txBox="1"/>
          <p:nvPr/>
        </p:nvSpPr>
        <p:spPr>
          <a:xfrm>
            <a:off x="7851300" y="2912392"/>
            <a:ext cx="3228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 dirty="0">
                <a:solidFill>
                  <a:schemeClr val="lt1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$4.0</a:t>
            </a:r>
            <a:endParaRPr sz="700" b="1" dirty="0">
              <a:solidFill>
                <a:schemeClr val="lt1"/>
              </a:solidFill>
              <a:latin typeface="Arial" panose="020B0604020202020204" pitchFamily="34" charset="0"/>
              <a:ea typeface="Inter"/>
              <a:cs typeface="Inter"/>
              <a:sym typeface="Inter"/>
            </a:endParaRPr>
          </a:p>
        </p:txBody>
      </p:sp>
      <p:sp>
        <p:nvSpPr>
          <p:cNvPr id="211" name="Google Shape;211;p25"/>
          <p:cNvSpPr txBox="1"/>
          <p:nvPr/>
        </p:nvSpPr>
        <p:spPr>
          <a:xfrm>
            <a:off x="8174050" y="3039617"/>
            <a:ext cx="3228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 dirty="0">
                <a:solidFill>
                  <a:schemeClr val="lt1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$3.5</a:t>
            </a:r>
            <a:endParaRPr sz="700" b="1" dirty="0">
              <a:solidFill>
                <a:schemeClr val="lt1"/>
              </a:solidFill>
              <a:latin typeface="Arial" panose="020B0604020202020204" pitchFamily="34" charset="0"/>
              <a:ea typeface="Inter"/>
              <a:cs typeface="Inter"/>
              <a:sym typeface="Inter"/>
            </a:endParaRPr>
          </a:p>
        </p:txBody>
      </p:sp>
      <p:sp>
        <p:nvSpPr>
          <p:cNvPr id="212" name="Google Shape;212;p25"/>
          <p:cNvSpPr txBox="1"/>
          <p:nvPr/>
        </p:nvSpPr>
        <p:spPr>
          <a:xfrm>
            <a:off x="7349400" y="3432467"/>
            <a:ext cx="3228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 dirty="0">
                <a:solidFill>
                  <a:schemeClr val="lt1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$1.4</a:t>
            </a:r>
            <a:endParaRPr sz="700" b="1" dirty="0">
              <a:solidFill>
                <a:schemeClr val="lt1"/>
              </a:solidFill>
              <a:latin typeface="Arial" panose="020B0604020202020204" pitchFamily="34" charset="0"/>
              <a:ea typeface="Inter"/>
              <a:cs typeface="Inter"/>
              <a:sym typeface="Inter"/>
            </a:endParaRPr>
          </a:p>
        </p:txBody>
      </p:sp>
      <p:sp>
        <p:nvSpPr>
          <p:cNvPr id="213" name="Google Shape;213;p25"/>
          <p:cNvSpPr txBox="1"/>
          <p:nvPr/>
        </p:nvSpPr>
        <p:spPr>
          <a:xfrm>
            <a:off x="7019600" y="3713550"/>
            <a:ext cx="652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 dirty="0">
                <a:solidFill>
                  <a:schemeClr val="dk2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Brand Median Quartile ROAS</a:t>
            </a:r>
            <a:endParaRPr sz="700" b="1" dirty="0">
              <a:solidFill>
                <a:schemeClr val="dk2"/>
              </a:solidFill>
              <a:latin typeface="Arial" panose="020B0604020202020204" pitchFamily="34" charset="0"/>
              <a:ea typeface="Inter"/>
              <a:cs typeface="Inter"/>
              <a:sym typeface="Inter"/>
            </a:endParaRPr>
          </a:p>
        </p:txBody>
      </p:sp>
      <p:sp>
        <p:nvSpPr>
          <p:cNvPr id="214" name="Google Shape;214;p25"/>
          <p:cNvSpPr txBox="1"/>
          <p:nvPr/>
        </p:nvSpPr>
        <p:spPr>
          <a:xfrm>
            <a:off x="7851300" y="3713550"/>
            <a:ext cx="652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 dirty="0">
                <a:solidFill>
                  <a:schemeClr val="dk2"/>
                </a:solidFill>
                <a:latin typeface="Arial" panose="020B0604020202020204" pitchFamily="34" charset="0"/>
                <a:ea typeface="Inter"/>
                <a:cs typeface="Inter"/>
                <a:sym typeface="Inter"/>
              </a:rPr>
              <a:t>Brand Upper Quartile ROAS</a:t>
            </a:r>
            <a:endParaRPr sz="700" b="1" dirty="0">
              <a:solidFill>
                <a:schemeClr val="dk2"/>
              </a:solidFill>
              <a:latin typeface="Arial" panose="020B0604020202020204" pitchFamily="34" charset="0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6"/>
          <p:cNvSpPr txBox="1">
            <a:spLocks noGrp="1"/>
          </p:cNvSpPr>
          <p:nvPr>
            <p:ph type="title"/>
          </p:nvPr>
        </p:nvSpPr>
        <p:spPr>
          <a:xfrm>
            <a:off x="263073" y="236828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dirty="0">
                <a:latin typeface="Arial" panose="020B0604020202020204" pitchFamily="34" charset="0"/>
              </a:rPr>
              <a:t>Thank You</a:t>
            </a:r>
            <a:endParaRPr sz="35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292</Words>
  <Application>Microsoft Macintosh PowerPoint</Application>
  <PresentationFormat>On-screen Show (16:9)</PresentationFormat>
  <Paragraphs>53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Inter Medium</vt:lpstr>
      <vt:lpstr>Inter</vt:lpstr>
      <vt:lpstr>Simple Light</vt:lpstr>
      <vt:lpstr>Incrementality is a must-have for the modern marketer</vt:lpstr>
      <vt:lpstr>The Privacy Era is here!  User-level media measurement is no longer possible.</vt:lpstr>
      <vt:lpstr>The marketer’s job today is more difficult than ever. </vt:lpstr>
      <vt:lpstr>Brands must shift to future-proof measurement </vt:lpstr>
      <vt:lpstr>“Incremental measurement, which allows for decisions to be made under the light of causal performance, is not a nice-to-have, but a crucial must-have.”</vt:lpstr>
      <vt:lpstr>What is Incrementality (i)?</vt:lpstr>
      <vt:lpstr>Incrementality learnings from this quarter 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Incrementality is a must-have for the modern marketer</dc:title>
  <cp:lastModifiedBy>Microsoft  License19</cp:lastModifiedBy>
  <cp:revision>3</cp:revision>
  <dcterms:modified xsi:type="dcterms:W3CDTF">2024-03-07T21:14:21Z</dcterms:modified>
</cp:coreProperties>
</file>